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aleway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035613C-4D19-4A1B-9236-9A1BAEBFBF30}">
  <a:tblStyle styleId="{D035613C-4D19-4A1B-9236-9A1BAEBFBF3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-italic.fntdata"/><Relationship Id="rId10" Type="http://schemas.openxmlformats.org/officeDocument/2006/relationships/slide" Target="slides/slide4.xml"/><Relationship Id="rId54" Type="http://schemas.openxmlformats.org/officeDocument/2006/relationships/font" Target="fonts/Raleway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ad92b1577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ad92b157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nós temos algo em torno de 90 mil usuários por dia acessando o GOV.BR.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ad92b1577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ad92b1577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nós temos algo em torno de 90 mil usuários por dia acessando o GOV.BR.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ad92b1577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ad92b1577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nós temos algo em torno de 90 mil usuários por dia acessando o GOV.BR.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ad92b1577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ad92b1577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nós temos algo em torno de 90 mil usuários por dia acessando o GOV.BR.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ad92b1577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ad92b1577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nós temos algo em torno de 90 mil usuários por dia acessando o GOV.BR.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ad92b1577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ad92b1577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nós temos algo em torno de 90 mil usuários por dia acessando o GOV.BR.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ad92b1577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ad92b1577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nós temos algo em torno de 90 mil usuários por dia acessando o GOV.BR.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ad92b157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ad92b157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ad92b1577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ad92b1577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ad92b1577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ad92b1577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ad92b157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ad92b157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ad92b1577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ad92b1577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ad92b1577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ad92b1577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ad92b1577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ad92b1577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ad92b1577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ad92b1577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ad92b1577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ad92b1577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ad92b1577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ad92b1577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ad92b1577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ad92b1577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ad92b1577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ad92b1577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ad92b1577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ad92b1577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ad92b1577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ad92b1577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ad92b157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ad92b157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ad92b1577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ad92b1577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ad92b1577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ad92b1577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ad92b1577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ad92b1577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ad92b1577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ad92b1577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ad92b15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ad92b15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adf77c7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adf77c7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ad92b1577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ad92b1577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adf77c76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adf77c76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adf77c76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adf77c76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ad92b157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ad92b157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adf77c76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adf77c76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ad92b15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ad92b15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adf77c76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adf77c7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adf77c76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adf77c76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adf83f3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adf83f3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adf77c7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adf77c7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ad92b157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ad92b157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ad92b157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ad92b157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ad92b157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ad92b157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ad92b15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ad92b15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nós temos algo em torno de 90 mil usuários por dia acessando o GOV.BR.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ad92b157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ad92b157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nós temos algo em torno de 90 mil usuários por dia acessando o GOV.BR.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ad92b1577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ad92b1577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nós temos algo em torno de 90 mil usuários por dia acessando o GOV.BR.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ad92b1577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ad92b1577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nós temos algo em torno de 90 mil usuários por dia acessando o GOV.BR.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Relationship Id="rId5" Type="http://schemas.openxmlformats.org/officeDocument/2006/relationships/image" Target="../media/image1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jpg"/><Relationship Id="rId4" Type="http://schemas.openxmlformats.org/officeDocument/2006/relationships/image" Target="../media/image21.jpg"/><Relationship Id="rId5" Type="http://schemas.openxmlformats.org/officeDocument/2006/relationships/image" Target="../media/image2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Relationship Id="rId5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hs2019st.com/govbr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jpg"/><Relationship Id="rId4" Type="http://schemas.openxmlformats.org/officeDocument/2006/relationships/image" Target="../media/image2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GOV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BR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en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GOV</a:t>
            </a:r>
            <a:r>
              <a:rPr lang="en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erno do </a:t>
            </a:r>
            <a:r>
              <a:rPr b="1" lang="en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BR</a:t>
            </a:r>
            <a:r>
              <a:rPr lang="en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asil nas suas mãos</a:t>
            </a:r>
            <a:endParaRPr sz="3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9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SAGI TEAM - 07/11/2019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25" y="45780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40939" cy="7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149" r="159" t="0"/>
          <a:stretch/>
        </p:blipFill>
        <p:spPr>
          <a:xfrm>
            <a:off x="152400" y="397963"/>
            <a:ext cx="8839199" cy="434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189" l="0" r="0" t="189"/>
          <a:stretch/>
        </p:blipFill>
        <p:spPr>
          <a:xfrm>
            <a:off x="152400" y="397963"/>
            <a:ext cx="8839198" cy="43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5155550" y="1842975"/>
            <a:ext cx="1590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Primeira Página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2 serviços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b="268" l="0" r="0" t="258"/>
          <a:stretch/>
        </p:blipFill>
        <p:spPr>
          <a:xfrm>
            <a:off x="152400" y="397963"/>
            <a:ext cx="8839198" cy="43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5155550" y="1842975"/>
            <a:ext cx="17829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Segunda Página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7 serviços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1951425" y="397975"/>
            <a:ext cx="891300" cy="373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2778375" y="3369075"/>
            <a:ext cx="891300" cy="373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1376900" y="4268300"/>
            <a:ext cx="891300" cy="373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337" l="0" r="0" t="337"/>
          <a:stretch/>
        </p:blipFill>
        <p:spPr>
          <a:xfrm>
            <a:off x="152400" y="397963"/>
            <a:ext cx="8839198" cy="43475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6673275" y="1963425"/>
            <a:ext cx="21684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Terceira Página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 8º serviço João encontrou o que buscava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590225" y="452450"/>
            <a:ext cx="7588800" cy="62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b="268" l="0" r="0" t="258"/>
          <a:stretch/>
        </p:blipFill>
        <p:spPr>
          <a:xfrm>
            <a:off x="152400" y="397963"/>
            <a:ext cx="8839198" cy="434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189" l="0" r="0" t="189"/>
          <a:stretch/>
        </p:blipFill>
        <p:spPr>
          <a:xfrm>
            <a:off x="152400" y="397963"/>
            <a:ext cx="8839196" cy="434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b="268" l="0" r="0" t="258"/>
          <a:stretch/>
        </p:blipFill>
        <p:spPr>
          <a:xfrm>
            <a:off x="152400" y="397963"/>
            <a:ext cx="8839196" cy="434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1892825"/>
            <a:ext cx="8520600" cy="1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 quais dessas pesquisas a Mariana irá encontrar o serviço do Governo que ela procura?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0" y="125175"/>
            <a:ext cx="4862577" cy="239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750" y="1209658"/>
            <a:ext cx="5288050" cy="260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400" y="2571750"/>
            <a:ext cx="4862577" cy="239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>
            <p:ph type="title"/>
          </p:nvPr>
        </p:nvSpPr>
        <p:spPr>
          <a:xfrm>
            <a:off x="1523025" y="2085550"/>
            <a:ext cx="63375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Em nenhuma delas.</a:t>
            </a:r>
            <a:endParaRPr b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2045225"/>
            <a:ext cx="85206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Isso é um problema de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User eXperience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Search Engine Optimization.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13" y="1813150"/>
            <a:ext cx="6896375" cy="15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2045225"/>
            <a:ext cx="85206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Nossa proposta é tornar o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gov.br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...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2045225"/>
            <a:ext cx="85206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… em algo maior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GOV.BR !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GOV.BR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erno do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BR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asil nas suas mãos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Aplicação Web Progressiva (PWA);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Login Único Acesso GOV.BR totalmente integrado;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Foco nos serviços de Governo para o Cidadão;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Usar o máximo de tecnologia para o usuário encontrar rapidamente o que precisa;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Recomendação de serviços de acordo com o perfil do usuário;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Apresentar os serviços já acessados pelo usuário;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Recurso de </a:t>
            </a:r>
            <a:r>
              <a:rPr i="1" lang="en">
                <a:solidFill>
                  <a:srgbClr val="FFFFFF"/>
                </a:solidFill>
              </a:rPr>
              <a:t>Push Notifications</a:t>
            </a:r>
            <a:r>
              <a:rPr lang="en">
                <a:solidFill>
                  <a:srgbClr val="FFFFFF"/>
                </a:solidFill>
              </a:rPr>
              <a:t> para informar o andamento de solicitações;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Autocomplete com busca inteligente;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Processamento de linguagem natural no processo de consulta;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Buscas facetadas.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1" cy="406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6531425" y="1959425"/>
            <a:ext cx="1918500" cy="11838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/>
        </p:nvSpPr>
        <p:spPr>
          <a:xfrm>
            <a:off x="3047550" y="770925"/>
            <a:ext cx="20238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cadastro único</a:t>
            </a:r>
            <a:endParaRPr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1056"/>
            <a:ext cx="9144001" cy="452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1" cy="4062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6"/>
          <p:cNvSpPr/>
          <p:nvPr/>
        </p:nvSpPr>
        <p:spPr>
          <a:xfrm>
            <a:off x="6531425" y="1959425"/>
            <a:ext cx="1918500" cy="11838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6"/>
          <p:cNvSpPr txBox="1"/>
          <p:nvPr/>
        </p:nvSpPr>
        <p:spPr>
          <a:xfrm>
            <a:off x="3047550" y="770925"/>
            <a:ext cx="20238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cadastro único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4">
            <a:alphaModFix/>
          </a:blip>
          <a:srcRect b="109" l="0" r="0" t="109"/>
          <a:stretch/>
        </p:blipFill>
        <p:spPr>
          <a:xfrm>
            <a:off x="0" y="311056"/>
            <a:ext cx="9144002" cy="452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2045225"/>
            <a:ext cx="85206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 como é o resultado da Maria, do João e da Mariana no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GOV.BR ?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1" cy="4062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/>
          <p:nvPr/>
        </p:nvSpPr>
        <p:spPr>
          <a:xfrm>
            <a:off x="6531425" y="1959425"/>
            <a:ext cx="1918500" cy="11838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8"/>
          <p:cNvSpPr txBox="1"/>
          <p:nvPr/>
        </p:nvSpPr>
        <p:spPr>
          <a:xfrm>
            <a:off x="3047550" y="770925"/>
            <a:ext cx="20238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cadastro único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152400" y="533400"/>
            <a:ext cx="8839201" cy="4062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/>
          <p:nvPr/>
        </p:nvSpPr>
        <p:spPr>
          <a:xfrm>
            <a:off x="892625" y="1959425"/>
            <a:ext cx="1918500" cy="11838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9"/>
          <p:cNvSpPr txBox="1"/>
          <p:nvPr/>
        </p:nvSpPr>
        <p:spPr>
          <a:xfrm>
            <a:off x="3047550" y="770925"/>
            <a:ext cx="20238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imposto mei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0"/>
          <p:cNvPicPr preferRelativeResize="0"/>
          <p:nvPr/>
        </p:nvPicPr>
        <p:blipFill rotWithShape="1">
          <a:blip r:embed="rId3">
            <a:alphaModFix/>
          </a:blip>
          <a:srcRect b="2125" l="0" r="0" t="2125"/>
          <a:stretch/>
        </p:blipFill>
        <p:spPr>
          <a:xfrm>
            <a:off x="152400" y="533400"/>
            <a:ext cx="8839199" cy="406249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/>
          <p:nvPr/>
        </p:nvSpPr>
        <p:spPr>
          <a:xfrm>
            <a:off x="6531425" y="1883225"/>
            <a:ext cx="1918500" cy="11838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0"/>
          <p:cNvSpPr txBox="1"/>
          <p:nvPr/>
        </p:nvSpPr>
        <p:spPr>
          <a:xfrm>
            <a:off x="3047550" y="618525"/>
            <a:ext cx="20238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assaporte criança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passaporte infantil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passaporte menor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11700" y="2045225"/>
            <a:ext cx="85206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Diferença entre o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gov.br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 o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GOV.BR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13" y="1813150"/>
            <a:ext cx="6896375" cy="15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4381500" y="2792600"/>
            <a:ext cx="1836900" cy="5379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4142000" y="2782529"/>
            <a:ext cx="3627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 SEMANA QUE VEM</a:t>
            </a: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2"/>
          <p:cNvPicPr preferRelativeResize="0"/>
          <p:nvPr/>
        </p:nvPicPr>
        <p:blipFill rotWithShape="1">
          <a:blip r:embed="rId3">
            <a:alphaModFix/>
          </a:blip>
          <a:srcRect b="0" l="1200" r="1200" t="0"/>
          <a:stretch/>
        </p:blipFill>
        <p:spPr>
          <a:xfrm>
            <a:off x="1251400" y="130122"/>
            <a:ext cx="6325049" cy="31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2"/>
          <p:cNvSpPr txBox="1"/>
          <p:nvPr/>
        </p:nvSpPr>
        <p:spPr>
          <a:xfrm>
            <a:off x="2019025" y="3320175"/>
            <a:ext cx="47898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Primeira Página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2 serviços visíveis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3"/>
          <p:cNvPicPr preferRelativeResize="0"/>
          <p:nvPr/>
        </p:nvPicPr>
        <p:blipFill rotWithShape="1">
          <a:blip r:embed="rId3">
            <a:alphaModFix/>
          </a:blip>
          <a:srcRect b="0" l="228" r="219" t="0"/>
          <a:stretch/>
        </p:blipFill>
        <p:spPr>
          <a:xfrm>
            <a:off x="1251400" y="130122"/>
            <a:ext cx="6325050" cy="31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3"/>
          <p:cNvSpPr txBox="1"/>
          <p:nvPr/>
        </p:nvSpPr>
        <p:spPr>
          <a:xfrm>
            <a:off x="2019025" y="3320175"/>
            <a:ext cx="4789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Segunda Página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5 serviços visíveis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00" y="130122"/>
            <a:ext cx="6325050" cy="31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4"/>
          <p:cNvSpPr txBox="1"/>
          <p:nvPr/>
        </p:nvSpPr>
        <p:spPr>
          <a:xfrm>
            <a:off x="2019025" y="3167775"/>
            <a:ext cx="64251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Primeira Página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2 seções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8 serviços visíveis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277 serviços no total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Busca Facetada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252" name="Google Shape;2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99" y="1951375"/>
            <a:ext cx="2563526" cy="286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5"/>
          <p:cNvPicPr preferRelativeResize="0"/>
          <p:nvPr/>
        </p:nvPicPr>
        <p:blipFill rotWithShape="1">
          <a:blip r:embed="rId3">
            <a:alphaModFix/>
          </a:blip>
          <a:srcRect b="179" l="0" r="0" t="189"/>
          <a:stretch/>
        </p:blipFill>
        <p:spPr>
          <a:xfrm>
            <a:off x="1251400" y="130122"/>
            <a:ext cx="6325051" cy="31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5"/>
          <p:cNvSpPr txBox="1"/>
          <p:nvPr/>
        </p:nvSpPr>
        <p:spPr>
          <a:xfrm>
            <a:off x="2019025" y="3320175"/>
            <a:ext cx="6063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Segunda</a:t>
            </a:r>
            <a:r>
              <a:rPr b="1" lang="en" sz="2400">
                <a:solidFill>
                  <a:srgbClr val="FFFFFF"/>
                </a:solidFill>
              </a:rPr>
              <a:t> Página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3 seções (2 delas personalizadas)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12 serviços visíveis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1048 serviços no total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311700" y="1514550"/>
            <a:ext cx="85206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 outubro/2019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56,44%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mobile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43,01%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desktops 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0,55%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de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tablets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298100" y="1622400"/>
            <a:ext cx="5634600" cy="24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GOV.BR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está disponível com tecnologia PWA que o torna um site ter o comportamento de um aplicativo.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166" y="0"/>
            <a:ext cx="2893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969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138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8969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3138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type="title"/>
          </p:nvPr>
        </p:nvSpPr>
        <p:spPr>
          <a:xfrm>
            <a:off x="602900" y="1165200"/>
            <a:ext cx="5634600" cy="24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... o WhatsApp ficou em primeiro lugar no ranking, atingindo uma participação de 93% entre os pesquisados…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Fonte: Tecnoblog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GOV.BR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nos aplicativos de comunicação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Whatsapp / Telegram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4" name="Google Shape;2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70125"/>
            <a:ext cx="2149297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170125"/>
            <a:ext cx="2149301" cy="382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300" y="1170145"/>
            <a:ext cx="2149301" cy="3820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Nosso objetivo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Usar neste curto espaço de tempo o máximo de tecnologia para resolver o problema do gov.br.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Entregar neste evento um código-fonte pronto para ser usado agora para resolver os problemas do gov.br de hoje.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Modelo de Negócio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Em média o GOV.BR possui 90mil usuário dia com tempo médio de permanência de 1 minuto e 29 segundos.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Há dois modelos de negócio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>
                <a:solidFill>
                  <a:srgbClr val="FFFFFF"/>
                </a:solidFill>
              </a:rPr>
              <a:t>Governo sendo o contratante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>
                <a:solidFill>
                  <a:srgbClr val="FFFFFF"/>
                </a:solidFill>
              </a:rPr>
              <a:t>Será cobrado por usuário, sendo a cobrança 2 vezes maior para aquele usuário que consegue solicitar o serviço desejado em até 2 cliques e num tempo inferior a 70% do tempo médio (1 minuto);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>
                <a:solidFill>
                  <a:srgbClr val="FFFFFF"/>
                </a:solidFill>
              </a:rPr>
              <a:t>Custo padrão de R$ 0,01 por usuário.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>
                <a:solidFill>
                  <a:srgbClr val="FFFFFF"/>
                </a:solidFill>
              </a:rPr>
              <a:t>Disponibilizando o aplicativo para a sociedade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>
                <a:solidFill>
                  <a:srgbClr val="FFFFFF"/>
                </a:solidFill>
              </a:rPr>
              <a:t>Através da navegação pelos engines de busca dos serviços públicos é possível traçar o perfil do usuário e, com a permissão dele, apresentar propagandas personalizadas e negociar os dados do perfil de acessos aos serviços públicos com portais de comércio e marketing.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Equipe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</a:rPr>
              <a:t>Davi Lopes Carvalho</a:t>
            </a:r>
            <a:r>
              <a:rPr lang="en" sz="2200">
                <a:solidFill>
                  <a:srgbClr val="FFFFFF"/>
                </a:solidFill>
              </a:rPr>
              <a:t> - cientista de dados / especialista em engines de busca / processamento em linguagem natural</a:t>
            </a:r>
            <a:endParaRPr sz="2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</a:rPr>
              <a:t>Carlos de Araújo Santana</a:t>
            </a:r>
            <a:r>
              <a:rPr lang="en" sz="2200">
                <a:solidFill>
                  <a:srgbClr val="FFFFFF"/>
                </a:solidFill>
              </a:rPr>
              <a:t> - frontend / designer / PWA</a:t>
            </a:r>
            <a:endParaRPr sz="2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</a:rPr>
              <a:t>Liomar Leite Lima</a:t>
            </a:r>
            <a:r>
              <a:rPr lang="en" sz="2200">
                <a:solidFill>
                  <a:srgbClr val="FFFFFF"/>
                </a:solidFill>
              </a:rPr>
              <a:t> - frontend / backend</a:t>
            </a:r>
            <a:endParaRPr sz="2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</a:rPr>
              <a:t>Murilo Mascarenhas</a:t>
            </a:r>
            <a:r>
              <a:rPr lang="en" sz="2200">
                <a:solidFill>
                  <a:srgbClr val="FFFFFF"/>
                </a:solidFill>
              </a:rPr>
              <a:t> - backend / API / telegram / whatsapp</a:t>
            </a:r>
            <a:endParaRPr sz="2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rgbClr val="FFFFFF"/>
                </a:solidFill>
              </a:rPr>
              <a:t>Hector Margittay</a:t>
            </a:r>
            <a:r>
              <a:rPr lang="en" sz="2200">
                <a:solidFill>
                  <a:srgbClr val="FFFFFF"/>
                </a:solidFill>
              </a:rPr>
              <a:t> - frontend / backend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11700" y="719900"/>
            <a:ext cx="85206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Agora vamos ao que interessa!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GOV.BR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 PWA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https://hs2019st.com/govbr/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GOV.BR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- BOT Telegram: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@gov_br_bot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procurar por GOV.BR Hackathon Serpro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071D4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 txBox="1"/>
          <p:nvPr>
            <p:ph type="title"/>
          </p:nvPr>
        </p:nvSpPr>
        <p:spPr>
          <a:xfrm>
            <a:off x="162975" y="99375"/>
            <a:ext cx="85206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… e os sites de outros países?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19" name="Google Shape;319;p55"/>
          <p:cNvGraphicFramePr/>
          <p:nvPr/>
        </p:nvGraphicFramePr>
        <p:xfrm>
          <a:off x="1341650" y="67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{D035613C-4D19-4A1B-9236-9A1BAEBFBF30}</a:tableStyleId>
              </a:tblPr>
              <a:tblGrid>
                <a:gridCol w="1503325"/>
                <a:gridCol w="2327725"/>
                <a:gridCol w="1923600"/>
                <a:gridCol w="1034525"/>
              </a:tblGrid>
              <a:tr h="11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País</a:t>
                      </a:r>
                      <a:endParaRPr b="1">
                        <a:solidFill>
                          <a:srgbClr val="666666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Quantidade de serviços visualizados ao abrir a tela</a:t>
                      </a:r>
                      <a:endParaRPr b="1">
                        <a:solidFill>
                          <a:srgbClr val="666666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Quantidade de serviços ao rolar a tela</a:t>
                      </a:r>
                      <a:endParaRPr b="1">
                        <a:solidFill>
                          <a:srgbClr val="666666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Total primeira página</a:t>
                      </a:r>
                      <a:endParaRPr b="1">
                        <a:solidFill>
                          <a:srgbClr val="666666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4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Estônia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7BA0"/>
                    </a:solidFill>
                  </a:tcPr>
                </a:tc>
              </a:tr>
              <a:tr h="44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Canadá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7BA0"/>
                    </a:solidFill>
                  </a:tcPr>
                </a:tc>
              </a:tr>
              <a:tr h="5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Reino Unido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7BA0"/>
                    </a:solidFill>
                  </a:tcPr>
                </a:tc>
              </a:tr>
              <a:tr h="5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Dinamarca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7BA0"/>
                    </a:solidFill>
                  </a:tcPr>
                </a:tc>
              </a:tr>
              <a:tr h="44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7BA0"/>
                    </a:solidFill>
                  </a:tcPr>
                </a:tc>
              </a:tr>
              <a:tr h="44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GOV.BR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071D4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GOV.BR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nos aplicativos de comunicação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Whatsapp / Telegram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5" name="Google Shape;3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034050"/>
            <a:ext cx="2173799" cy="38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275" y="1034038"/>
            <a:ext cx="2173799" cy="38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071D4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type="title"/>
          </p:nvPr>
        </p:nvSpPr>
        <p:spPr>
          <a:xfrm>
            <a:off x="311700" y="204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media gira em torno de 88200 usuarios por dia. sendo que nos finais de semana sao cerca de 35mil e durante a semana chega a picos de 150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é de 1:29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taxa de rejeição eé de 63,17%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071D4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Referências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75" y="759585"/>
            <a:ext cx="3957276" cy="218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75" y="2946850"/>
            <a:ext cx="3957285" cy="21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500" y="587875"/>
            <a:ext cx="3957275" cy="2530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problema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Maria é uma cidadã de baixa renda precisando “</a:t>
            </a:r>
            <a:r>
              <a:rPr i="1" lang="en">
                <a:solidFill>
                  <a:srgbClr val="FFFFFF"/>
                </a:solidFill>
              </a:rPr>
              <a:t>Emitir comprovante do Cadastro Único</a:t>
            </a:r>
            <a:r>
              <a:rPr lang="en">
                <a:solidFill>
                  <a:srgbClr val="FFFFFF"/>
                </a:solidFill>
              </a:rPr>
              <a:t>”;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João é um Microempreendedor Individual precisando “</a:t>
            </a:r>
            <a:r>
              <a:rPr i="1" lang="en">
                <a:solidFill>
                  <a:srgbClr val="FFFFFF"/>
                </a:solidFill>
              </a:rPr>
              <a:t>Declarar imposto para Microempreendedor Individual</a:t>
            </a:r>
            <a:r>
              <a:rPr lang="en">
                <a:solidFill>
                  <a:srgbClr val="FFFFFF"/>
                </a:solidFill>
              </a:rPr>
              <a:t>”;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Mariana é uma mãe que precisa de informações de como “</a:t>
            </a:r>
            <a:r>
              <a:rPr i="1" lang="en">
                <a:solidFill>
                  <a:srgbClr val="FFFFFF"/>
                </a:solidFill>
              </a:rPr>
              <a:t>Emitir o passaporte de sua filha de 4 anos</a:t>
            </a:r>
            <a:r>
              <a:rPr lang="en">
                <a:solidFill>
                  <a:srgbClr val="FFFFFF"/>
                </a:solidFill>
              </a:rPr>
              <a:t>”.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97963"/>
            <a:ext cx="8839199" cy="434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219" l="0" r="0" t="228"/>
          <a:stretch/>
        </p:blipFill>
        <p:spPr>
          <a:xfrm>
            <a:off x="152400" y="397963"/>
            <a:ext cx="8839199" cy="43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/>
          <p:nvPr/>
        </p:nvSpPr>
        <p:spPr>
          <a:xfrm>
            <a:off x="4372575" y="4191900"/>
            <a:ext cx="891300" cy="373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5155550" y="1842975"/>
            <a:ext cx="1590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Primeira Página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2 serviços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152400" y="397963"/>
            <a:ext cx="8839198" cy="434757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5155550" y="1842975"/>
            <a:ext cx="17829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Segunda</a:t>
            </a:r>
            <a:r>
              <a:rPr lang="en">
                <a:solidFill>
                  <a:srgbClr val="FF0000"/>
                </a:solidFill>
              </a:rPr>
              <a:t> Página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 serviços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3433025" y="3890775"/>
            <a:ext cx="891300" cy="373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1D4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b="367" l="0" r="0" t="377"/>
          <a:stretch/>
        </p:blipFill>
        <p:spPr>
          <a:xfrm>
            <a:off x="152400" y="397963"/>
            <a:ext cx="8839197" cy="43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5914425" y="758850"/>
            <a:ext cx="17829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Terceira</a:t>
            </a:r>
            <a:r>
              <a:rPr lang="en">
                <a:solidFill>
                  <a:srgbClr val="FF0000"/>
                </a:solidFill>
              </a:rPr>
              <a:t> Página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 11º serviço Maria encontrou o que procurava.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3131875" y="3529425"/>
            <a:ext cx="891300" cy="373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3031325" y="2657925"/>
            <a:ext cx="891300" cy="373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21"/>
          <p:cNvCxnSpPr>
            <a:endCxn id="108" idx="7"/>
          </p:cNvCxnSpPr>
          <p:nvPr/>
        </p:nvCxnSpPr>
        <p:spPr>
          <a:xfrm rot="10800000">
            <a:off x="3792097" y="2712623"/>
            <a:ext cx="1351500" cy="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1"/>
          <p:cNvSpPr/>
          <p:nvPr/>
        </p:nvSpPr>
        <p:spPr>
          <a:xfrm>
            <a:off x="505925" y="4246850"/>
            <a:ext cx="3613800" cy="62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